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8288000" cy="10287000"/>
  <p:notesSz cx="6858000" cy="9144000"/>
  <p:embeddedFontLst>
    <p:embeddedFont>
      <p:font typeface="Aileron" panose="020B0604020202020204" charset="0"/>
      <p:regular r:id="rId9"/>
    </p:embeddedFont>
    <p:embeddedFont>
      <p:font typeface="Barlow Condensed Heavy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 Bold" panose="020B0604020202020204" charset="0"/>
      <p:regular r:id="rId15"/>
    </p:embeddedFont>
    <p:embeddedFont>
      <p:font typeface="DM Sans" panose="020B0604020202020204" charset="0"/>
      <p:regular r:id="rId16"/>
    </p:embeddedFont>
    <p:embeddedFont>
      <p:font typeface="DM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3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1.svg"/><Relationship Id="rId7" Type="http://schemas.openxmlformats.org/officeDocument/2006/relationships/image" Target="../media/image32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A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930436">
            <a:off x="-2692290" y="-1193869"/>
            <a:ext cx="6415984" cy="1528171"/>
          </a:xfrm>
          <a:custGeom>
            <a:avLst/>
            <a:gdLst/>
            <a:ahLst/>
            <a:cxnLst/>
            <a:rect l="l" t="t" r="r" b="b"/>
            <a:pathLst>
              <a:path w="6415984" h="1528171">
                <a:moveTo>
                  <a:pt x="0" y="0"/>
                </a:moveTo>
                <a:lnTo>
                  <a:pt x="6415984" y="0"/>
                </a:lnTo>
                <a:lnTo>
                  <a:pt x="6415984" y="1528171"/>
                </a:lnTo>
                <a:lnTo>
                  <a:pt x="0" y="1528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1528304">
            <a:off x="6404695" y="-3016142"/>
            <a:ext cx="2783081" cy="4969788"/>
          </a:xfrm>
          <a:custGeom>
            <a:avLst/>
            <a:gdLst/>
            <a:ahLst/>
            <a:cxnLst/>
            <a:rect l="l" t="t" r="r" b="b"/>
            <a:pathLst>
              <a:path w="2783081" h="4969788">
                <a:moveTo>
                  <a:pt x="0" y="0"/>
                </a:moveTo>
                <a:lnTo>
                  <a:pt x="2783081" y="0"/>
                </a:lnTo>
                <a:lnTo>
                  <a:pt x="2783081" y="4969788"/>
                </a:lnTo>
                <a:lnTo>
                  <a:pt x="0" y="496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9678946">
            <a:off x="13888674" y="-1510273"/>
            <a:ext cx="2846786" cy="3710266"/>
          </a:xfrm>
          <a:custGeom>
            <a:avLst/>
            <a:gdLst/>
            <a:ahLst/>
            <a:cxnLst/>
            <a:rect l="l" t="t" r="r" b="b"/>
            <a:pathLst>
              <a:path w="2846786" h="3710266">
                <a:moveTo>
                  <a:pt x="0" y="0"/>
                </a:moveTo>
                <a:lnTo>
                  <a:pt x="2846786" y="0"/>
                </a:lnTo>
                <a:lnTo>
                  <a:pt x="2846786" y="3710266"/>
                </a:lnTo>
                <a:lnTo>
                  <a:pt x="0" y="3710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7876685">
            <a:off x="17263792" y="1259985"/>
            <a:ext cx="2048416" cy="522088"/>
          </a:xfrm>
          <a:custGeom>
            <a:avLst/>
            <a:gdLst/>
            <a:ahLst/>
            <a:cxnLst/>
            <a:rect l="l" t="t" r="r" b="b"/>
            <a:pathLst>
              <a:path w="2048416" h="522088">
                <a:moveTo>
                  <a:pt x="0" y="0"/>
                </a:moveTo>
                <a:lnTo>
                  <a:pt x="2048416" y="0"/>
                </a:lnTo>
                <a:lnTo>
                  <a:pt x="2048416" y="522088"/>
                </a:lnTo>
                <a:lnTo>
                  <a:pt x="0" y="522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53307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4140865">
            <a:off x="10570150" y="175019"/>
            <a:ext cx="572747" cy="2092225"/>
          </a:xfrm>
          <a:custGeom>
            <a:avLst/>
            <a:gdLst/>
            <a:ahLst/>
            <a:cxnLst/>
            <a:rect l="l" t="t" r="r" b="b"/>
            <a:pathLst>
              <a:path w="572747" h="2092225">
                <a:moveTo>
                  <a:pt x="0" y="0"/>
                </a:moveTo>
                <a:lnTo>
                  <a:pt x="572747" y="0"/>
                </a:lnTo>
                <a:lnTo>
                  <a:pt x="572747" y="2092225"/>
                </a:lnTo>
                <a:lnTo>
                  <a:pt x="0" y="20922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3451559" y="893940"/>
            <a:ext cx="1076413" cy="1073722"/>
          </a:xfrm>
          <a:custGeom>
            <a:avLst/>
            <a:gdLst/>
            <a:ahLst/>
            <a:cxnLst/>
            <a:rect l="l" t="t" r="r" b="b"/>
            <a:pathLst>
              <a:path w="1076413" h="1073722">
                <a:moveTo>
                  <a:pt x="0" y="0"/>
                </a:moveTo>
                <a:lnTo>
                  <a:pt x="1076414" y="0"/>
                </a:lnTo>
                <a:lnTo>
                  <a:pt x="1076414" y="1073722"/>
                </a:lnTo>
                <a:lnTo>
                  <a:pt x="0" y="10737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1906169">
            <a:off x="-484714" y="7512813"/>
            <a:ext cx="4400436" cy="5319208"/>
          </a:xfrm>
          <a:custGeom>
            <a:avLst/>
            <a:gdLst/>
            <a:ahLst/>
            <a:cxnLst/>
            <a:rect l="l" t="t" r="r" b="b"/>
            <a:pathLst>
              <a:path w="4400436" h="5319208">
                <a:moveTo>
                  <a:pt x="0" y="0"/>
                </a:moveTo>
                <a:lnTo>
                  <a:pt x="4400436" y="0"/>
                </a:lnTo>
                <a:lnTo>
                  <a:pt x="4400436" y="5319208"/>
                </a:lnTo>
                <a:lnTo>
                  <a:pt x="0" y="53192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274632">
            <a:off x="2457483" y="8483625"/>
            <a:ext cx="2866778" cy="3799345"/>
          </a:xfrm>
          <a:custGeom>
            <a:avLst/>
            <a:gdLst/>
            <a:ahLst/>
            <a:cxnLst/>
            <a:rect l="l" t="t" r="r" b="b"/>
            <a:pathLst>
              <a:path w="2866778" h="3799345">
                <a:moveTo>
                  <a:pt x="0" y="0"/>
                </a:moveTo>
                <a:lnTo>
                  <a:pt x="2866779" y="0"/>
                </a:lnTo>
                <a:lnTo>
                  <a:pt x="2866779" y="3799345"/>
                </a:lnTo>
                <a:lnTo>
                  <a:pt x="0" y="37993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145496" flipH="1" flipV="1">
            <a:off x="16768017" y="5838822"/>
            <a:ext cx="465012" cy="6237960"/>
          </a:xfrm>
          <a:custGeom>
            <a:avLst/>
            <a:gdLst/>
            <a:ahLst/>
            <a:cxnLst/>
            <a:rect l="l" t="t" r="r" b="b"/>
            <a:pathLst>
              <a:path w="465012" h="6237960">
                <a:moveTo>
                  <a:pt x="465011" y="6237960"/>
                </a:moveTo>
                <a:lnTo>
                  <a:pt x="0" y="6237960"/>
                </a:lnTo>
                <a:lnTo>
                  <a:pt x="0" y="0"/>
                </a:lnTo>
                <a:lnTo>
                  <a:pt x="465011" y="0"/>
                </a:lnTo>
                <a:lnTo>
                  <a:pt x="465011" y="623796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9936347">
            <a:off x="17059455" y="5660468"/>
            <a:ext cx="1477221" cy="1191009"/>
          </a:xfrm>
          <a:custGeom>
            <a:avLst/>
            <a:gdLst/>
            <a:ahLst/>
            <a:cxnLst/>
            <a:rect l="l" t="t" r="r" b="b"/>
            <a:pathLst>
              <a:path w="1477221" h="1191009">
                <a:moveTo>
                  <a:pt x="0" y="0"/>
                </a:moveTo>
                <a:lnTo>
                  <a:pt x="1477221" y="0"/>
                </a:lnTo>
                <a:lnTo>
                  <a:pt x="1477221" y="1191010"/>
                </a:lnTo>
                <a:lnTo>
                  <a:pt x="0" y="119101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6038873">
            <a:off x="8796285" y="8754805"/>
            <a:ext cx="695429" cy="1147100"/>
          </a:xfrm>
          <a:custGeom>
            <a:avLst/>
            <a:gdLst/>
            <a:ahLst/>
            <a:cxnLst/>
            <a:rect l="l" t="t" r="r" b="b"/>
            <a:pathLst>
              <a:path w="695429" h="1147100">
                <a:moveTo>
                  <a:pt x="0" y="0"/>
                </a:moveTo>
                <a:lnTo>
                  <a:pt x="695430" y="0"/>
                </a:lnTo>
                <a:lnTo>
                  <a:pt x="695430" y="1147099"/>
                </a:lnTo>
                <a:lnTo>
                  <a:pt x="0" y="114709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2492009" y="8983454"/>
            <a:ext cx="1777293" cy="1744978"/>
          </a:xfrm>
          <a:custGeom>
            <a:avLst/>
            <a:gdLst/>
            <a:ahLst/>
            <a:cxnLst/>
            <a:rect l="l" t="t" r="r" b="b"/>
            <a:pathLst>
              <a:path w="1777293" h="1744978">
                <a:moveTo>
                  <a:pt x="0" y="0"/>
                </a:moveTo>
                <a:lnTo>
                  <a:pt x="1777293" y="0"/>
                </a:lnTo>
                <a:lnTo>
                  <a:pt x="1777293" y="1744978"/>
                </a:lnTo>
                <a:lnTo>
                  <a:pt x="0" y="174497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9302543">
            <a:off x="-1034223" y="4882456"/>
            <a:ext cx="2048416" cy="522088"/>
          </a:xfrm>
          <a:custGeom>
            <a:avLst/>
            <a:gdLst/>
            <a:ahLst/>
            <a:cxnLst/>
            <a:rect l="l" t="t" r="r" b="b"/>
            <a:pathLst>
              <a:path w="2048416" h="522088">
                <a:moveTo>
                  <a:pt x="0" y="0"/>
                </a:moveTo>
                <a:lnTo>
                  <a:pt x="2048417" y="0"/>
                </a:lnTo>
                <a:lnTo>
                  <a:pt x="2048417" y="522088"/>
                </a:lnTo>
                <a:lnTo>
                  <a:pt x="0" y="5220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r="-53307"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905001" y="2329611"/>
            <a:ext cx="15511136" cy="154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8EAD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Next Hikes IT Solutions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16612" y="4533900"/>
            <a:ext cx="8608888" cy="1125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Scientific Calculator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D4CC5A-CBAD-4C7A-8682-CFAA80EEF454}"/>
              </a:ext>
            </a:extLst>
          </p:cNvPr>
          <p:cNvSpPr txBox="1"/>
          <p:nvPr/>
        </p:nvSpPr>
        <p:spPr>
          <a:xfrm>
            <a:off x="7467600" y="6752871"/>
            <a:ext cx="44823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tx2">
                    <a:lumMod val="75000"/>
                  </a:schemeClr>
                </a:solidFill>
              </a:rPr>
              <a:t>*Presenter*</a:t>
            </a:r>
            <a:br>
              <a:rPr lang="en-GB" sz="6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GB" sz="6600" dirty="0">
                <a:solidFill>
                  <a:schemeClr val="tx2">
                    <a:lumMod val="75000"/>
                  </a:schemeClr>
                </a:solidFill>
              </a:rPr>
              <a:t>Brijesh Patel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2566521"/>
            <a:ext cx="8225236" cy="3361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8000" b="1" dirty="0">
                <a:solidFill>
                  <a:schemeClr val="tx2">
                    <a:lumMod val="75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Project Vision, Functionalities &amp; Uniqueness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530037" y="1170261"/>
            <a:ext cx="8443514" cy="2561528"/>
            <a:chOff x="0" y="0"/>
            <a:chExt cx="2342659" cy="857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0" y="2024301"/>
            <a:ext cx="1347672" cy="103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530037" y="3862348"/>
            <a:ext cx="8443514" cy="2561528"/>
            <a:chOff x="0" y="0"/>
            <a:chExt cx="2342659" cy="8574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30037" y="6557226"/>
            <a:ext cx="8443514" cy="2561528"/>
            <a:chOff x="0" y="0"/>
            <a:chExt cx="2342659" cy="8574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991600" y="4717783"/>
            <a:ext cx="1295400" cy="103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91600" y="7411266"/>
            <a:ext cx="1500072" cy="1034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91672" y="3924300"/>
            <a:ext cx="6481879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dirty="0"/>
              <a:t>Includes basic (add, subtract, multiply, divide) and scientific (sin, cos, tan, log, etc.) operations.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dirty="0"/>
              <a:t>Memory functions added: MC, MR, M+, M-</a:t>
            </a:r>
            <a:endParaRPr lang="en-US" sz="3200" u="none" spc="22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-20053" y="8909864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4137040" y="-2095282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4896955" y="819167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-20053" y="-333774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057CF3-4A07-415F-B055-D91D28744698}"/>
              </a:ext>
            </a:extLst>
          </p:cNvPr>
          <p:cNvSpPr txBox="1"/>
          <p:nvPr/>
        </p:nvSpPr>
        <p:spPr>
          <a:xfrm>
            <a:off x="10287000" y="1409700"/>
            <a:ext cx="60640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3200" dirty="0"/>
              <a:t>Developed a Graphical Scientific Calculator using Python and </a:t>
            </a:r>
            <a:r>
              <a:rPr lang="en-GB" sz="3200" dirty="0" err="1"/>
              <a:t>Tkinter</a:t>
            </a:r>
            <a:r>
              <a:rPr lang="en-GB" sz="3200" dirty="0"/>
              <a:t>.</a:t>
            </a:r>
          </a:p>
          <a:p>
            <a:endParaRPr lang="en-GB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BFD70-60E6-479A-93DE-D73F9C14BB05}"/>
              </a:ext>
            </a:extLst>
          </p:cNvPr>
          <p:cNvSpPr txBox="1"/>
          <p:nvPr/>
        </p:nvSpPr>
        <p:spPr>
          <a:xfrm>
            <a:off x="10491672" y="6679956"/>
            <a:ext cx="62723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/>
              <a:t>Keyboard support for faster input.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/>
              <a:t>Styled UI with </a:t>
            </a:r>
            <a:r>
              <a:rPr lang="en-GB" sz="3200" dirty="0" err="1"/>
              <a:t>color</a:t>
            </a:r>
            <a:r>
              <a:rPr lang="en-GB" sz="3200" dirty="0"/>
              <a:t> themes.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3200" dirty="0"/>
              <a:t>-Smart percentage logic.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90767" y="89360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4950" y="2345718"/>
            <a:ext cx="7848753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GB" sz="9600" dirty="0">
                <a:solidFill>
                  <a:schemeClr val="tx2">
                    <a:lumMod val="75000"/>
                  </a:schemeClr>
                </a:solidFill>
              </a:rPr>
              <a:t>Libraries and GUI Used</a:t>
            </a:r>
            <a:endParaRPr lang="en-US" sz="9000" b="1" dirty="0">
              <a:solidFill>
                <a:schemeClr val="tx2">
                  <a:lumMod val="75000"/>
                </a:schemeClr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915263" y="47383"/>
            <a:ext cx="4637011" cy="2045667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229600" y="74295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291231" y="-16879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A9166D-801D-45B2-A8E3-A86A1D8EB7A7}"/>
              </a:ext>
            </a:extLst>
          </p:cNvPr>
          <p:cNvSpPr txBox="1"/>
          <p:nvPr/>
        </p:nvSpPr>
        <p:spPr>
          <a:xfrm>
            <a:off x="609600" y="4977665"/>
            <a:ext cx="97535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4400" dirty="0" err="1"/>
              <a:t>Tkinter</a:t>
            </a:r>
            <a:r>
              <a:rPr lang="en-GB" sz="4400" dirty="0"/>
              <a:t> :- GUI creation and window management.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4400" dirty="0"/>
              <a:t>Math :- Used for scientific functions like sqrt, log10, sin, cos, etc.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58600" y="3852178"/>
            <a:ext cx="5587239" cy="2662922"/>
            <a:chOff x="0" y="0"/>
            <a:chExt cx="2065940" cy="984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64609" y="1499419"/>
            <a:ext cx="1829699" cy="1745076"/>
          </a:xfrm>
          <a:custGeom>
            <a:avLst/>
            <a:gdLst/>
            <a:ahLst/>
            <a:cxnLst/>
            <a:rect l="l" t="t" r="r" b="b"/>
            <a:pathLst>
              <a:path w="1829699" h="1745076">
                <a:moveTo>
                  <a:pt x="0" y="0"/>
                </a:moveTo>
                <a:lnTo>
                  <a:pt x="1829699" y="0"/>
                </a:lnTo>
                <a:lnTo>
                  <a:pt x="1829699" y="1745076"/>
                </a:lnTo>
                <a:lnTo>
                  <a:pt x="0" y="1745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08646" y="4112341"/>
            <a:ext cx="1541626" cy="2055501"/>
          </a:xfrm>
          <a:custGeom>
            <a:avLst/>
            <a:gdLst/>
            <a:ahLst/>
            <a:cxnLst/>
            <a:rect l="l" t="t" r="r" b="b"/>
            <a:pathLst>
              <a:path w="1541626" h="2055501">
                <a:moveTo>
                  <a:pt x="0" y="0"/>
                </a:moveTo>
                <a:lnTo>
                  <a:pt x="1541625" y="0"/>
                </a:lnTo>
                <a:lnTo>
                  <a:pt x="1541625" y="2055502"/>
                </a:lnTo>
                <a:lnTo>
                  <a:pt x="0" y="2055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06092" y="7066570"/>
            <a:ext cx="1946733" cy="1700958"/>
          </a:xfrm>
          <a:custGeom>
            <a:avLst/>
            <a:gdLst/>
            <a:ahLst/>
            <a:cxnLst/>
            <a:rect l="l" t="t" r="r" b="b"/>
            <a:pathLst>
              <a:path w="1946733" h="1700958">
                <a:moveTo>
                  <a:pt x="0" y="0"/>
                </a:moveTo>
                <a:lnTo>
                  <a:pt x="1946733" y="0"/>
                </a:lnTo>
                <a:lnTo>
                  <a:pt x="1946733" y="1700958"/>
                </a:lnTo>
                <a:lnTo>
                  <a:pt x="0" y="1700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118917" y="1547255"/>
            <a:ext cx="1521152" cy="1697240"/>
          </a:xfrm>
          <a:custGeom>
            <a:avLst/>
            <a:gdLst/>
            <a:ahLst/>
            <a:cxnLst/>
            <a:rect l="l" t="t" r="r" b="b"/>
            <a:pathLst>
              <a:path w="1521152" h="1697240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944417" y="7131683"/>
            <a:ext cx="1907691" cy="1635845"/>
          </a:xfrm>
          <a:custGeom>
            <a:avLst/>
            <a:gdLst/>
            <a:ahLst/>
            <a:cxnLst/>
            <a:rect l="l" t="t" r="r" b="b"/>
            <a:pathLst>
              <a:path w="1907691" h="1635845">
                <a:moveTo>
                  <a:pt x="0" y="0"/>
                </a:moveTo>
                <a:lnTo>
                  <a:pt x="1907692" y="0"/>
                </a:lnTo>
                <a:lnTo>
                  <a:pt x="1907692" y="1635845"/>
                </a:lnTo>
                <a:lnTo>
                  <a:pt x="0" y="16358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016656" y="4273120"/>
            <a:ext cx="1776392" cy="1676470"/>
          </a:xfrm>
          <a:custGeom>
            <a:avLst/>
            <a:gdLst/>
            <a:ahLst/>
            <a:cxnLst/>
            <a:rect l="l" t="t" r="r" b="b"/>
            <a:pathLst>
              <a:path w="1776392" h="1676470">
                <a:moveTo>
                  <a:pt x="0" y="0"/>
                </a:moveTo>
                <a:lnTo>
                  <a:pt x="1776392" y="0"/>
                </a:lnTo>
                <a:lnTo>
                  <a:pt x="1776392" y="1676470"/>
                </a:lnTo>
                <a:lnTo>
                  <a:pt x="0" y="1676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6995244" y="3895276"/>
            <a:ext cx="4297511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GB" sz="6600" dirty="0"/>
              <a:t>Challenges </a:t>
            </a:r>
          </a:p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GB" sz="6600" dirty="0"/>
              <a:t>&amp;</a:t>
            </a:r>
          </a:p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GB" sz="6600" dirty="0"/>
              <a:t> Solutions</a:t>
            </a:r>
            <a:endParaRPr lang="en-US" sz="66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8E4729-3AC9-4E33-8B23-9B20E8001F7E}"/>
              </a:ext>
            </a:extLst>
          </p:cNvPr>
          <p:cNvSpPr txBox="1"/>
          <p:nvPr/>
        </p:nvSpPr>
        <p:spPr>
          <a:xfrm>
            <a:off x="3034592" y="1181951"/>
            <a:ext cx="40520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GB" sz="4000" dirty="0"/>
              <a:t>Handling complex user input</a:t>
            </a:r>
            <a:endParaRPr lang="en-GB" sz="4400" dirty="0"/>
          </a:p>
          <a:p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824BE3-1D65-48AC-BE50-F2DA5007B76B}"/>
              </a:ext>
            </a:extLst>
          </p:cNvPr>
          <p:cNvSpPr txBox="1"/>
          <p:nvPr/>
        </p:nvSpPr>
        <p:spPr>
          <a:xfrm>
            <a:off x="3026471" y="3771900"/>
            <a:ext cx="36608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GB" sz="4000" dirty="0"/>
              <a:t>Designing clean GUI with many buttons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3EC348-A91C-4550-8680-B2A7B33414CD}"/>
              </a:ext>
            </a:extLst>
          </p:cNvPr>
          <p:cNvSpPr txBox="1"/>
          <p:nvPr/>
        </p:nvSpPr>
        <p:spPr>
          <a:xfrm>
            <a:off x="3152826" y="6667501"/>
            <a:ext cx="3534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GB" sz="4000" dirty="0"/>
              <a:t>Implementing memory functionality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CAFD22-DC2B-404B-BAC3-3ADAD3F82A82}"/>
              </a:ext>
            </a:extLst>
          </p:cNvPr>
          <p:cNvSpPr txBox="1"/>
          <p:nvPr/>
        </p:nvSpPr>
        <p:spPr>
          <a:xfrm>
            <a:off x="13563600" y="1064955"/>
            <a:ext cx="40559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GB" sz="4000" dirty="0"/>
              <a:t>Used expression parsing and safe eval logic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EE62DF-BD94-4DC8-AEA2-C4B65343BFCF}"/>
              </a:ext>
            </a:extLst>
          </p:cNvPr>
          <p:cNvSpPr txBox="1"/>
          <p:nvPr/>
        </p:nvSpPr>
        <p:spPr>
          <a:xfrm>
            <a:off x="13487400" y="4069505"/>
            <a:ext cx="3890586" cy="198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GB" sz="4000" dirty="0"/>
              <a:t>Used grid layout and </a:t>
            </a:r>
            <a:r>
              <a:rPr lang="en-GB" sz="4000" dirty="0" err="1"/>
              <a:t>color</a:t>
            </a:r>
            <a:r>
              <a:rPr lang="en-GB" sz="4000" dirty="0"/>
              <a:t> coding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EDEE19-6843-4884-8B0B-2A90A0EFDB9E}"/>
              </a:ext>
            </a:extLst>
          </p:cNvPr>
          <p:cNvSpPr txBox="1"/>
          <p:nvPr/>
        </p:nvSpPr>
        <p:spPr>
          <a:xfrm>
            <a:off x="13487400" y="6591301"/>
            <a:ext cx="36060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GB" sz="4000" dirty="0"/>
              <a:t>Managed memory state logically and clearly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BBBC79-0CD6-45C1-A827-2C1EA34E63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36470" y="-11233"/>
            <a:ext cx="4675361" cy="114859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A4A96FC-35E8-4B01-A132-2C077BE016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 flipV="1">
            <a:off x="6788768" y="9096565"/>
            <a:ext cx="4868704" cy="119609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0098" y="2422434"/>
            <a:ext cx="5038071" cy="3559266"/>
            <a:chOff x="0" y="0"/>
            <a:chExt cx="1048738" cy="740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63128" y="6384834"/>
            <a:ext cx="5038072" cy="3559266"/>
            <a:chOff x="0" y="0"/>
            <a:chExt cx="1048738" cy="7409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53929" y="2422434"/>
            <a:ext cx="5038071" cy="3559266"/>
            <a:chOff x="0" y="0"/>
            <a:chExt cx="1048738" cy="7409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90098" y="3184434"/>
            <a:ext cx="5038071" cy="2035266"/>
            <a:chOff x="0" y="0"/>
            <a:chExt cx="1048738" cy="13920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63128" y="6947975"/>
            <a:ext cx="5038072" cy="2386525"/>
            <a:chOff x="0" y="0"/>
            <a:chExt cx="1048738" cy="1392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153929" y="3184434"/>
            <a:ext cx="5038071" cy="2111466"/>
            <a:chOff x="0" y="0"/>
            <a:chExt cx="1048738" cy="1392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3311752" y="1820230"/>
            <a:ext cx="3032484" cy="6646539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10800000">
            <a:off x="15111641" y="0"/>
            <a:ext cx="3032486" cy="2324100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-1" y="7419219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16493034" y="8354331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-125170" y="-72028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416E0-5A6D-4165-A916-04048A672D18}"/>
              </a:ext>
            </a:extLst>
          </p:cNvPr>
          <p:cNvSpPr txBox="1"/>
          <p:nvPr/>
        </p:nvSpPr>
        <p:spPr>
          <a:xfrm>
            <a:off x="4800600" y="3467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EA6282-55E5-4F48-A535-D41CE59EEDA2}"/>
              </a:ext>
            </a:extLst>
          </p:cNvPr>
          <p:cNvSpPr txBox="1"/>
          <p:nvPr/>
        </p:nvSpPr>
        <p:spPr>
          <a:xfrm>
            <a:off x="3505200" y="772061"/>
            <a:ext cx="670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tx2">
                    <a:lumMod val="75000"/>
                  </a:schemeClr>
                </a:solidFill>
              </a:rPr>
              <a:t>-: References :-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415322-85D5-416B-9911-2ED51E6D4AA2}"/>
              </a:ext>
            </a:extLst>
          </p:cNvPr>
          <p:cNvSpPr txBox="1"/>
          <p:nvPr/>
        </p:nvSpPr>
        <p:spPr>
          <a:xfrm>
            <a:off x="1524000" y="3077603"/>
            <a:ext cx="503807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/>
              <a:t>Python </a:t>
            </a:r>
            <a:r>
              <a:rPr lang="en-GB" sz="3200" dirty="0" err="1"/>
              <a:t>Tkinter</a:t>
            </a:r>
            <a:r>
              <a:rPr lang="en-GB" sz="3200" dirty="0"/>
              <a:t> Documentation :-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/>
              <a:t>docs.python.org/3/library/tkinter.html</a:t>
            </a:r>
          </a:p>
          <a:p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BDF8AC-89C5-4092-A1E9-61D67F9CDD15}"/>
              </a:ext>
            </a:extLst>
          </p:cNvPr>
          <p:cNvSpPr txBox="1"/>
          <p:nvPr/>
        </p:nvSpPr>
        <p:spPr>
          <a:xfrm>
            <a:off x="7187831" y="3184434"/>
            <a:ext cx="50041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/>
              <a:t>Python Math Module :-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3200" dirty="0"/>
              <a:t>docs.python.org/3/library/math.html</a:t>
            </a:r>
          </a:p>
          <a:p>
            <a:endParaRPr lang="en-GB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2F335B-654B-4CAC-AF7C-B1C08A5C5211}"/>
              </a:ext>
            </a:extLst>
          </p:cNvPr>
          <p:cNvSpPr txBox="1"/>
          <p:nvPr/>
        </p:nvSpPr>
        <p:spPr>
          <a:xfrm>
            <a:off x="4724400" y="7048500"/>
            <a:ext cx="48731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3200" dirty="0"/>
              <a:t>Stack Overflow and GitHub for syntax guidance and UI inspiration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9">
            <a:extLst>
              <a:ext uri="{FF2B5EF4-FFF2-40B4-BE49-F238E27FC236}">
                <a16:creationId xmlns:a16="http://schemas.microsoft.com/office/drawing/2014/main" id="{35D5B60D-E8C0-46B3-8452-37CBAB6F7390}"/>
              </a:ext>
            </a:extLst>
          </p:cNvPr>
          <p:cNvSpPr/>
          <p:nvPr/>
        </p:nvSpPr>
        <p:spPr>
          <a:xfrm>
            <a:off x="-76200" y="-38100"/>
            <a:ext cx="18440400" cy="10325100"/>
          </a:xfrm>
          <a:custGeom>
            <a:avLst/>
            <a:gdLst/>
            <a:ahLst/>
            <a:cxnLst/>
            <a:rect l="l" t="t" r="r" b="b"/>
            <a:pathLst>
              <a:path w="3012684" h="747849">
                <a:moveTo>
                  <a:pt x="39932" y="0"/>
                </a:moveTo>
                <a:lnTo>
                  <a:pt x="2972752" y="0"/>
                </a:lnTo>
                <a:cubicBezTo>
                  <a:pt x="2994806" y="0"/>
                  <a:pt x="3012684" y="17878"/>
                  <a:pt x="3012684" y="39932"/>
                </a:cubicBezTo>
                <a:lnTo>
                  <a:pt x="3012684" y="707917"/>
                </a:lnTo>
                <a:cubicBezTo>
                  <a:pt x="3012684" y="729971"/>
                  <a:pt x="2994806" y="747849"/>
                  <a:pt x="2972752" y="747849"/>
                </a:cubicBezTo>
                <a:lnTo>
                  <a:pt x="39932" y="747849"/>
                </a:lnTo>
                <a:cubicBezTo>
                  <a:pt x="17878" y="747849"/>
                  <a:pt x="0" y="729971"/>
                  <a:pt x="0" y="707917"/>
                </a:cubicBezTo>
                <a:lnTo>
                  <a:pt x="0" y="39932"/>
                </a:lnTo>
                <a:cubicBezTo>
                  <a:pt x="0" y="17878"/>
                  <a:pt x="17878" y="0"/>
                  <a:pt x="39932" y="0"/>
                </a:cubicBezTo>
                <a:close/>
              </a:path>
            </a:pathLst>
          </a:custGeom>
          <a:solidFill>
            <a:srgbClr val="E1EDFC"/>
          </a:solidFill>
          <a:ln cap="rnd">
            <a:noFill/>
            <a:prstDash val="solid"/>
            <a:round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66C4ED-E017-44BC-B534-B320B0A0B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5563689" cy="1024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1EF9C-BC20-495A-89ED-B78B921C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2" y="3238500"/>
            <a:ext cx="4078577" cy="2859272"/>
          </a:xfrm>
          <a:prstGeom prst="rect">
            <a:avLst/>
          </a:prstGeom>
        </p:spPr>
      </p:pic>
      <p:sp>
        <p:nvSpPr>
          <p:cNvPr id="12" name="Freeform 3">
            <a:extLst>
              <a:ext uri="{FF2B5EF4-FFF2-40B4-BE49-F238E27FC236}">
                <a16:creationId xmlns:a16="http://schemas.microsoft.com/office/drawing/2014/main" id="{D8574AC8-84EC-47C6-8830-93B792008AB7}"/>
              </a:ext>
            </a:extLst>
          </p:cNvPr>
          <p:cNvSpPr/>
          <p:nvPr/>
        </p:nvSpPr>
        <p:spPr>
          <a:xfrm rot="19912612">
            <a:off x="13749803" y="1958603"/>
            <a:ext cx="2792737" cy="5195598"/>
          </a:xfrm>
          <a:custGeom>
            <a:avLst/>
            <a:gdLst/>
            <a:ahLst/>
            <a:cxnLst/>
            <a:rect l="l" t="t" r="r" b="b"/>
            <a:pathLst>
              <a:path w="2783081" h="4969788">
                <a:moveTo>
                  <a:pt x="0" y="0"/>
                </a:moveTo>
                <a:lnTo>
                  <a:pt x="2783081" y="0"/>
                </a:lnTo>
                <a:lnTo>
                  <a:pt x="2783081" y="4969788"/>
                </a:lnTo>
                <a:lnTo>
                  <a:pt x="0" y="496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399691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689" y="3176727"/>
            <a:ext cx="9346622" cy="389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sz="1684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sp>
        <p:nvSpPr>
          <p:cNvPr id="6" name="Freeform 6"/>
          <p:cNvSpPr/>
          <p:nvPr/>
        </p:nvSpPr>
        <p:spPr>
          <a:xfrm>
            <a:off x="7511163" y="7791225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91226" y="7772175"/>
            <a:ext cx="3009626" cy="30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424608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3344065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208</Words>
  <Application>Microsoft Office PowerPoint</Application>
  <PresentationFormat>Custom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DM Sans</vt:lpstr>
      <vt:lpstr>Aileron</vt:lpstr>
      <vt:lpstr>Courier New</vt:lpstr>
      <vt:lpstr>Arial</vt:lpstr>
      <vt:lpstr>Canva Sans Bold</vt:lpstr>
      <vt:lpstr>Wingdings</vt:lpstr>
      <vt:lpstr>Barlow Condensed Heavy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Calculator</dc:title>
  <cp:lastModifiedBy>Brijesh Patel</cp:lastModifiedBy>
  <cp:revision>6</cp:revision>
  <dcterms:created xsi:type="dcterms:W3CDTF">2006-08-16T00:00:00Z</dcterms:created>
  <dcterms:modified xsi:type="dcterms:W3CDTF">2025-05-06T09:51:39Z</dcterms:modified>
  <dc:identifier>DAGmqGUGLvQ</dc:identifier>
</cp:coreProperties>
</file>